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F2A"/>
        </a:solidFill>
      </p:bgPr>
    </p:bg>
    <p:spTree>
      <p:nvGrpSpPr>
        <p:cNvPr id="1" name=""/>
        <p:cNvGrpSpPr/>
        <p:nvPr/>
      </p:nvGrpSpPr>
      <p:grpSpPr>
        <a:xfrm>
          <a:off x="0" y="0"/>
          <a:ext cx="0" cy="0"/>
          <a:chOff x="0" y="0"/>
          <a:chExt cx="0" cy="0"/>
        </a:xfrm>
      </p:grpSpPr>
      <p:sp>
        <p:nvSpPr>
          <p:cNvPr id="2" name="Text 0"/>
          <p:cNvSpPr/>
          <p:nvPr/>
        </p:nvSpPr>
        <p:spPr>
          <a:xfrm>
            <a:off x="731520" y="822960"/>
            <a:ext cx="10698480" cy="1097280"/>
          </a:xfrm>
          <a:prstGeom prst="rect">
            <a:avLst/>
          </a:prstGeom>
          <a:noFill/>
          <a:ln/>
        </p:spPr>
        <p:txBody>
          <a:bodyPr wrap="square" lIns="0" tIns="0" rIns="0" bIns="0" rtlCol="0" anchor="ctr"/>
          <a:lstStyle/>
          <a:p>
            <a:pPr indent="0" marL="0">
              <a:buNone/>
            </a:pPr>
            <a:r>
              <a:rPr lang="en-US" sz="3800" b="1" dirty="0">
                <a:solidFill>
                  <a:srgbClr val="FFFFFF"/>
                </a:solidFill>
                <a:latin typeface="Calibri" pitchFamily="34" charset="0"/>
                <a:ea typeface="Calibri" pitchFamily="34" charset="-122"/>
                <a:cs typeface="Calibri" pitchFamily="34" charset="-120"/>
              </a:rPr>
              <a:t>AP automation pilot: invoice OCR + 3-way matching</a:t>
            </a:r>
            <a:endParaRPr lang="en-US" sz="3800" dirty="0"/>
          </a:p>
        </p:txBody>
      </p:sp>
      <p:sp>
        <p:nvSpPr>
          <p:cNvPr id="3" name="Text 1"/>
          <p:cNvSpPr/>
          <p:nvPr/>
        </p:nvSpPr>
        <p:spPr>
          <a:xfrm>
            <a:off x="731520" y="1965960"/>
            <a:ext cx="10698480" cy="457200"/>
          </a:xfrm>
          <a:prstGeom prst="rect">
            <a:avLst/>
          </a:prstGeom>
          <a:noFill/>
          <a:ln/>
        </p:spPr>
        <p:txBody>
          <a:bodyPr wrap="square" lIns="0" tIns="0" rIns="0" bIns="0" rtlCol="0" anchor="ctr"/>
          <a:lstStyle/>
          <a:p>
            <a:pPr indent="0" marL="0">
              <a:buNone/>
            </a:pPr>
            <a:r>
              <a:rPr lang="en-US" sz="1800" dirty="0">
                <a:solidFill>
                  <a:srgbClr val="9CA3AF"/>
                </a:solidFill>
                <a:latin typeface="Calibri" pitchFamily="34" charset="0"/>
                <a:ea typeface="Calibri" pitchFamily="34" charset="-122"/>
                <a:cs typeface="Calibri" pitchFamily="34" charset="-120"/>
              </a:rPr>
              <a:t>Pilot &amp; PoC plan for a ~400-employee SAP S/4HANA manufacturer (6,000 invoices/month)</a:t>
            </a:r>
            <a:endParaRPr lang="en-US" sz="1800" dirty="0"/>
          </a:p>
        </p:txBody>
      </p:sp>
      <p:sp>
        <p:nvSpPr>
          <p:cNvPr id="4" name="Text 2"/>
          <p:cNvSpPr/>
          <p:nvPr/>
        </p:nvSpPr>
        <p:spPr>
          <a:xfrm>
            <a:off x="731520" y="2743200"/>
            <a:ext cx="10698480" cy="1828800"/>
          </a:xfrm>
          <a:prstGeom prst="rect">
            <a:avLst/>
          </a:prstGeom>
          <a:noFill/>
          <a:ln/>
        </p:spPr>
        <p:txBody>
          <a:bodyPr wrap="square" lIns="0" tIns="0" rIns="0" bIns="0" rtlCol="0" anchor="t"/>
          <a:lstStyle/>
          <a:p>
            <a:pPr indent="0" marL="0">
              <a:buNone/>
            </a:pPr>
            <a:r>
              <a:rPr lang="en-US" sz="1800" b="1" dirty="0">
                <a:solidFill>
                  <a:srgbClr val="5EEAD4"/>
                </a:solidFill>
                <a:latin typeface="Calibri" pitchFamily="34" charset="0"/>
                <a:ea typeface="Calibri" pitchFamily="34" charset="-122"/>
                <a:cs typeface="Calibri" pitchFamily="34" charset="-120"/>
              </a:rPr>
              <a:t>Bottom line: </a:t>
            </a:r>
            <a:pPr indent="0" marL="0">
              <a:buNone/>
            </a:pPr>
            <a:r>
              <a:rPr lang="en-US" sz="1800" dirty="0">
                <a:solidFill>
                  <a:srgbClr val="FFFFFF"/>
                </a:solidFill>
                <a:latin typeface="Calibri" pitchFamily="34" charset="0"/>
                <a:ea typeface="Calibri" pitchFamily="34" charset="-122"/>
                <a:cs typeface="Calibri" pitchFamily="34" charset="-120"/>
              </a:rPr>
              <a:t>An 8-week, one-business-unit pilot (assumed ~1,500 invoices/month, ~25% of volume) that targets a 50%+ touchless rate, invoice cycle time cut in half versus a week-1 baseline, and 50% fewer late-paid invoices. Recommended pricing: a credit-to-contract pilot fee of about $9,000 (estimate), inside the $15k cap.</a:t>
            </a:r>
            <a:endParaRPr lang="en-US" sz="1800" dirty="0"/>
          </a:p>
        </p:txBody>
      </p:sp>
      <p:sp>
        <p:nvSpPr>
          <p:cNvPr id="5" name="Text 3"/>
          <p:cNvSpPr/>
          <p:nvPr/>
        </p:nvSpPr>
        <p:spPr>
          <a:xfrm>
            <a:off x="731520" y="4937760"/>
            <a:ext cx="10698480" cy="1097280"/>
          </a:xfrm>
          <a:prstGeom prst="rect">
            <a:avLst/>
          </a:prstGeom>
          <a:noFill/>
          <a:ln/>
        </p:spPr>
        <p:txBody>
          <a:bodyPr wrap="square" lIns="0" tIns="0" rIns="0" bIns="0" rtlCol="0" anchor="t"/>
          <a:lstStyle/>
          <a:p>
            <a:pPr indent="0" marL="0">
              <a:buNone/>
            </a:pPr>
            <a:r>
              <a:rPr lang="en-US" sz="1300" i="1" dirty="0">
                <a:solidFill>
                  <a:srgbClr val="9CA3AF"/>
                </a:solidFill>
                <a:latin typeface="Calibri" pitchFamily="34" charset="0"/>
                <a:ea typeface="Calibri" pitchFamily="34" charset="-122"/>
                <a:cs typeface="Calibri" pitchFamily="34" charset="-120"/>
              </a:rPr>
              <a:t>Interpretation: the seller's product is a generic AP automation tool, so no vendor-specific connector or price is asserted. The pilot business unit and its volume share are assumptions. All targets, prices and the timeline are recommendations for the seller to confirm with the prospect.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Objective: cut invoice handling time and late-payment fees without destabilizing SAP posting</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2</a:t>
            </a:r>
            <a:endParaRPr lang="en-US" sz="1000" dirty="0"/>
          </a:p>
        </p:txBody>
      </p:sp>
      <p:sp>
        <p:nvSpPr>
          <p:cNvPr id="5" name="Text 3"/>
          <p:cNvSpPr/>
          <p:nvPr/>
        </p:nvSpPr>
        <p:spPr>
          <a:xfrm>
            <a:off x="548640" y="1371600"/>
            <a:ext cx="10972800" cy="365760"/>
          </a:xfrm>
          <a:prstGeom prst="rect">
            <a:avLst/>
          </a:prstGeom>
          <a:noFill/>
          <a:ln/>
        </p:spPr>
        <p:txBody>
          <a:bodyPr wrap="square" lIns="0" tIns="0" rIns="0" bIns="0" rtlCol="0" anchor="ctr"/>
          <a:lstStyle/>
          <a:p>
            <a:pPr indent="0" marL="0">
              <a:buNone/>
            </a:pPr>
            <a:r>
              <a:rPr lang="en-US" sz="1600" b="1" dirty="0">
                <a:solidFill>
                  <a:srgbClr val="0F766E"/>
                </a:solidFill>
                <a:latin typeface="Calibri" pitchFamily="34" charset="0"/>
                <a:ea typeface="Calibri" pitchFamily="34" charset="-122"/>
                <a:cs typeface="Calibri" pitchFamily="34" charset="-120"/>
              </a:rPr>
              <a:t>Business objective</a:t>
            </a:r>
            <a:endParaRPr lang="en-US" sz="1600" dirty="0"/>
          </a:p>
        </p:txBody>
      </p:sp>
      <p:sp>
        <p:nvSpPr>
          <p:cNvPr id="6" name="Text 4"/>
          <p:cNvSpPr/>
          <p:nvPr/>
        </p:nvSpPr>
        <p:spPr>
          <a:xfrm>
            <a:off x="548640" y="1737360"/>
            <a:ext cx="11064240" cy="1097280"/>
          </a:xfrm>
          <a:prstGeom prst="rect">
            <a:avLst/>
          </a:prstGeom>
          <a:noFill/>
          <a:ln/>
        </p:spPr>
        <p:txBody>
          <a:bodyPr wrap="square" lIns="0" tIns="0" rIns="0" bIns="0" rtlCol="0" anchor="t"/>
          <a:lstStyle/>
          <a:p>
            <a:pPr indent="0" marL="0">
              <a:buNone/>
            </a:pPr>
            <a:r>
              <a:rPr lang="en-US" sz="1800" dirty="0">
                <a:solidFill>
                  <a:srgbClr val="111827"/>
                </a:solidFill>
                <a:latin typeface="Calibri" pitchFamily="34" charset="0"/>
                <a:ea typeface="Calibri" pitchFamily="34" charset="-122"/>
                <a:cs typeface="Calibri" pitchFamily="34" charset="-120"/>
              </a:rPr>
              <a:t>Prove that OCR capture plus automated PO / goods-receipt / invoice (3-way) matching, posting into SAP S/4HANA, shortens invoice cycle time and reduces late payments for one business unit, within 8 weeks and under $15k.</a:t>
            </a:r>
            <a:endParaRPr lang="en-US" sz="1800" dirty="0"/>
          </a:p>
        </p:txBody>
      </p:sp>
      <p:sp>
        <p:nvSpPr>
          <p:cNvPr id="7" name="Text 5"/>
          <p:cNvSpPr/>
          <p:nvPr/>
        </p:nvSpPr>
        <p:spPr>
          <a:xfrm>
            <a:off x="548640" y="3108960"/>
            <a:ext cx="10972800" cy="365760"/>
          </a:xfrm>
          <a:prstGeom prst="rect">
            <a:avLst/>
          </a:prstGeom>
          <a:noFill/>
          <a:ln/>
        </p:spPr>
        <p:txBody>
          <a:bodyPr wrap="square" lIns="0" tIns="0" rIns="0" bIns="0" rtlCol="0" anchor="ctr"/>
          <a:lstStyle/>
          <a:p>
            <a:pPr indent="0" marL="0">
              <a:buNone/>
            </a:pPr>
            <a:r>
              <a:rPr lang="en-US" sz="1600" b="1" dirty="0">
                <a:solidFill>
                  <a:srgbClr val="0F766E"/>
                </a:solidFill>
                <a:latin typeface="Calibri" pitchFamily="34" charset="0"/>
                <a:ea typeface="Calibri" pitchFamily="34" charset="-122"/>
                <a:cs typeface="Calibri" pitchFamily="34" charset="-120"/>
              </a:rPr>
              <a:t>Testable hypothesis</a:t>
            </a:r>
            <a:endParaRPr lang="en-US" sz="1600" dirty="0"/>
          </a:p>
        </p:txBody>
      </p:sp>
      <p:sp>
        <p:nvSpPr>
          <p:cNvPr id="8" name="Text 6"/>
          <p:cNvSpPr/>
          <p:nvPr/>
        </p:nvSpPr>
        <p:spPr>
          <a:xfrm>
            <a:off x="548640" y="3474720"/>
            <a:ext cx="11064240" cy="1645920"/>
          </a:xfrm>
          <a:prstGeom prst="rect">
            <a:avLst/>
          </a:prstGeom>
          <a:noFill/>
          <a:ln/>
        </p:spPr>
        <p:txBody>
          <a:bodyPr wrap="square" lIns="0" tIns="0" rIns="0" bIns="0" rtlCol="0" anchor="t"/>
          <a:lstStyle/>
          <a:p>
            <a:pPr indent="0" marL="0">
              <a:buNone/>
            </a:pPr>
            <a:r>
              <a:rPr lang="en-US" sz="1800" dirty="0">
                <a:solidFill>
                  <a:srgbClr val="111827"/>
                </a:solidFill>
                <a:latin typeface="Calibri" pitchFamily="34" charset="0"/>
                <a:ea typeface="Calibri" pitchFamily="34" charset="-122"/>
                <a:cs typeface="Calibri" pitchFamily="34" charset="-120"/>
              </a:rPr>
              <a:t>If the pilot unit's PO-backed invoices are captured by OCR and auto-matched against SAP POs and goods receipts, then median invoice receipt-to-approval time moves from the week-1 baseline (measure; Ardent Partners' 2025 all-company average for receipt-to-payment is 8.2 days) to at least 50% lower, and late-paid invoices fall by at least 50%, within 8 weeks.</a:t>
            </a:r>
            <a:endParaRPr lang="en-US" sz="1800" dirty="0"/>
          </a:p>
        </p:txBody>
      </p:sp>
      <p:sp>
        <p:nvSpPr>
          <p:cNvPr id="9" name="Text 7"/>
          <p:cNvSpPr/>
          <p:nvPr/>
        </p:nvSpPr>
        <p:spPr>
          <a:xfrm>
            <a:off x="548640" y="6172200"/>
            <a:ext cx="10607040" cy="457200"/>
          </a:xfrm>
          <a:prstGeom prst="rect">
            <a:avLst/>
          </a:prstGeom>
          <a:noFill/>
          <a:ln/>
        </p:spPr>
        <p:txBody>
          <a:bodyPr wrap="square" lIns="0" tIns="0" rIns="0" bIns="0" rtlCol="0" anchor="t"/>
          <a:lstStyle/>
          <a:p>
            <a:pPr indent="0" marL="0">
              <a:buNone/>
            </a:pPr>
            <a:r>
              <a:rPr lang="en-US" sz="1100" i="1" dirty="0">
                <a:solidFill>
                  <a:srgbClr val="4B5563"/>
                </a:solidFill>
                <a:latin typeface="Calibri" pitchFamily="34" charset="0"/>
                <a:ea typeface="Calibri" pitchFamily="34" charset="-122"/>
                <a:cs typeface="Calibri" pitchFamily="34" charset="-120"/>
              </a:rPr>
              <a:t>Baseline is the prospect's own to measure in week 1. The 8.2-day figure is a market average (Ardent Partners, State of ePayables 2025 series, 22 Jan 2026), not this prospect's number. Hypothesis targets are recommendations.</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Scope: one business unit, PO-backed invoices, read/post integration with SAP S/4HANA</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3</a:t>
            </a:r>
            <a:endParaRPr lang="en-US" sz="1000" dirty="0"/>
          </a:p>
        </p:txBody>
      </p:sp>
      <p:sp>
        <p:nvSpPr>
          <p:cNvPr id="5" name="Text 3"/>
          <p:cNvSpPr/>
          <p:nvPr/>
        </p:nvSpPr>
        <p:spPr>
          <a:xfrm>
            <a:off x="548640" y="1325880"/>
            <a:ext cx="5394960" cy="320040"/>
          </a:xfrm>
          <a:prstGeom prst="rect">
            <a:avLst/>
          </a:prstGeom>
          <a:noFill/>
          <a:ln/>
        </p:spPr>
        <p:txBody>
          <a:bodyPr wrap="square" lIns="0" tIns="0" rIns="0" bIns="0" rtlCol="0" anchor="ctr"/>
          <a:lstStyle/>
          <a:p>
            <a:pPr indent="0" marL="0">
              <a:buNone/>
            </a:pPr>
            <a:r>
              <a:rPr lang="en-US" sz="1500" b="1" dirty="0">
                <a:solidFill>
                  <a:srgbClr val="0F766E"/>
                </a:solidFill>
                <a:latin typeface="Calibri" pitchFamily="34" charset="0"/>
                <a:ea typeface="Calibri" pitchFamily="34" charset="-122"/>
                <a:cs typeface="Calibri" pitchFamily="34" charset="-120"/>
              </a:rPr>
              <a:t>IN</a:t>
            </a:r>
            <a:endParaRPr lang="en-US" sz="1500" dirty="0"/>
          </a:p>
        </p:txBody>
      </p:sp>
      <p:sp>
        <p:nvSpPr>
          <p:cNvPr id="6" name="Text 4"/>
          <p:cNvSpPr/>
          <p:nvPr/>
        </p:nvSpPr>
        <p:spPr>
          <a:xfrm>
            <a:off x="548640" y="1691640"/>
            <a:ext cx="5394960" cy="420624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One business unit, ~1,500 invoices/month (assumption: ~25% of 6,000)</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Invoice intake by email/PDF; OCR header and line capture</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2-way and 3-way match vs SAP POs and goods receipts, with tolerances</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Exception queue, approval routing, posting to SAP (UNCONFIRMED: vendor connector)</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Pilot users: ~5-8 AP clerks, 2-3 approvers, 1 SAP basis/finance IT contact (assumption)</a:t>
            </a:r>
            <a:endParaRPr lang="en-US" sz="1400" dirty="0"/>
          </a:p>
        </p:txBody>
      </p:sp>
      <p:sp>
        <p:nvSpPr>
          <p:cNvPr id="7" name="Text 5"/>
          <p:cNvSpPr/>
          <p:nvPr/>
        </p:nvSpPr>
        <p:spPr>
          <a:xfrm>
            <a:off x="6309360" y="1325880"/>
            <a:ext cx="5303520" cy="320040"/>
          </a:xfrm>
          <a:prstGeom prst="rect">
            <a:avLst/>
          </a:prstGeom>
          <a:noFill/>
          <a:ln/>
        </p:spPr>
        <p:txBody>
          <a:bodyPr wrap="square" lIns="0" tIns="0" rIns="0" bIns="0" rtlCol="0" anchor="ctr"/>
          <a:lstStyle/>
          <a:p>
            <a:pPr indent="0" marL="0">
              <a:buNone/>
            </a:pPr>
            <a:r>
              <a:rPr lang="en-US" sz="1500" b="1" dirty="0">
                <a:solidFill>
                  <a:srgbClr val="B91C1C"/>
                </a:solidFill>
                <a:latin typeface="Calibri" pitchFamily="34" charset="0"/>
                <a:ea typeface="Calibri" pitchFamily="34" charset="-122"/>
                <a:cs typeface="Calibri" pitchFamily="34" charset="-120"/>
              </a:rPr>
              <a:t>OUT</a:t>
            </a:r>
            <a:endParaRPr lang="en-US" sz="1500" dirty="0"/>
          </a:p>
        </p:txBody>
      </p:sp>
      <p:sp>
        <p:nvSpPr>
          <p:cNvPr id="8" name="Text 6"/>
          <p:cNvSpPr/>
          <p:nvPr/>
        </p:nvSpPr>
        <p:spPr>
          <a:xfrm>
            <a:off x="6309360" y="1691640"/>
            <a:ext cx="5303520" cy="2743200"/>
          </a:xfrm>
          <a:prstGeom prst="rect">
            <a:avLst/>
          </a:prstGeom>
          <a:noFill/>
          <a:ln/>
        </p:spPr>
        <p:txBody>
          <a:bodyPr wrap="square" lIns="0" tIns="0" rIns="0" bIns="0" rtlCol="0" anchor="t"/>
          <a:lstStyle/>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Other business units and entities</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Payments execution / supplier payment rails (payment run stays in SAP)</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Supplier portal and supplier onboarding</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Non-PO and service-entry invoices beyond a small test sample</a:t>
            </a:r>
            <a:endParaRPr lang="en-US" sz="1400" dirty="0"/>
          </a:p>
          <a:p>
            <a:pPr marL="203200" indent="-203200">
              <a:spcAft>
                <a:spcPts val="600"/>
              </a:spcAft>
              <a:buSzPct val="100000"/>
              <a:buChar char="•"/>
            </a:pPr>
            <a:r>
              <a:rPr lang="en-US" sz="1400" dirty="0">
                <a:solidFill>
                  <a:srgbClr val="111827"/>
                </a:solidFill>
                <a:latin typeface="Calibri" pitchFamily="34" charset="0"/>
                <a:ea typeface="Calibri" pitchFamily="34" charset="-122"/>
                <a:cs typeface="Calibri" pitchFamily="34" charset="-120"/>
              </a:rPr>
              <a:t>Replacing SAP master data processes</a:t>
            </a:r>
            <a:endParaRPr lang="en-US" sz="1400" dirty="0"/>
          </a:p>
        </p:txBody>
      </p:sp>
      <p:sp>
        <p:nvSpPr>
          <p:cNvPr id="9" name="Text 7"/>
          <p:cNvSpPr/>
          <p:nvPr/>
        </p:nvSpPr>
        <p:spPr>
          <a:xfrm>
            <a:off x="6309360" y="4206240"/>
            <a:ext cx="5303520" cy="1828800"/>
          </a:xfrm>
          <a:prstGeom prst="rect">
            <a:avLst/>
          </a:prstGeom>
          <a:noFill/>
          <a:ln/>
        </p:spPr>
        <p:txBody>
          <a:bodyPr wrap="square" lIns="0" tIns="0" rIns="0" bIns="0" rtlCol="0" anchor="t"/>
          <a:lstStyle/>
          <a:p>
            <a:pPr indent="0" marL="0">
              <a:buNone/>
            </a:pPr>
            <a:r>
              <a:rPr lang="en-US" sz="1200" i="1" dirty="0">
                <a:solidFill>
                  <a:srgbClr val="4B5563"/>
                </a:solidFill>
                <a:latin typeface="Calibri" pitchFamily="34" charset="0"/>
                <a:ea typeface="Calibri" pitchFamily="34" charset="-122"/>
                <a:cs typeface="Calibri" pitchFamily="34" charset="-120"/>
              </a:rPr>
              <a:t>Integration path (confirmed on SAP side): SAP's supplier invoice API API_SUPPLIERINVOICE_PROCESS_SRV and BAPI_INCOMINGINVOICE_CREATE support PO and delivery-note references (SAP KBA 3464234). The vendor's own S/4HANA connector, and cloud vs on-premise edition, are UNCONFIRMED and must be verified against the vendor's docs.</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Success criteria: six measurable targets agreed by both sides before kickoff</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4</a:t>
            </a:r>
            <a:endParaRPr lang="en-US" sz="10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2011680"/>
                <a:gridCol w="1554480"/>
                <a:gridCol w="1737360"/>
                <a:gridCol w="3017520"/>
                <a:gridCol w="2743200"/>
              </a:tblGrid>
              <a:tr h="0">
                <a:tc>
                  <a:txBody>
                    <a:bodyPr/>
                    <a:lstStyle/>
                    <a:p>
                      <a:pPr indent="0" marL="0">
                        <a:buNone/>
                      </a:pPr>
                      <a:r>
                        <a:rPr lang="en-US" sz="1050" b="1" dirty="0">
                          <a:solidFill>
                            <a:srgbClr val="111827"/>
                          </a:solidFill>
                          <a:latin typeface="Calibri" pitchFamily="34" charset="0"/>
                          <a:ea typeface="Calibri" pitchFamily="34" charset="-122"/>
                          <a:cs typeface="Calibri" pitchFamily="34" charset="-120"/>
                        </a:rPr>
                        <a:t>Metric</a:t>
                      </a:r>
                      <a:endParaRPr lang="en-US" sz="105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b="1" dirty="0">
                          <a:solidFill>
                            <a:srgbClr val="111827"/>
                          </a:solidFill>
                          <a:latin typeface="Calibri" pitchFamily="34" charset="0"/>
                          <a:ea typeface="Calibri" pitchFamily="34" charset="-122"/>
                          <a:cs typeface="Calibri" pitchFamily="34" charset="-120"/>
                        </a:rPr>
                        <a:t>Baseline</a:t>
                      </a:r>
                      <a:endParaRPr lang="en-US" sz="105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b="1" dirty="0">
                          <a:solidFill>
                            <a:srgbClr val="111827"/>
                          </a:solidFill>
                          <a:latin typeface="Calibri" pitchFamily="34" charset="0"/>
                          <a:ea typeface="Calibri" pitchFamily="34" charset="-122"/>
                          <a:cs typeface="Calibri" pitchFamily="34" charset="-120"/>
                        </a:rPr>
                        <a:t>Target</a:t>
                      </a:r>
                      <a:endParaRPr lang="en-US" sz="105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b="1" dirty="0">
                          <a:solidFill>
                            <a:srgbClr val="111827"/>
                          </a:solidFill>
                          <a:latin typeface="Calibri" pitchFamily="34" charset="0"/>
                          <a:ea typeface="Calibri" pitchFamily="34" charset="-122"/>
                          <a:cs typeface="Calibri" pitchFamily="34" charset="-120"/>
                        </a:rPr>
                        <a:t>Benchmark source</a:t>
                      </a:r>
                      <a:endParaRPr lang="en-US" sz="105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050" b="1" dirty="0">
                          <a:solidFill>
                            <a:srgbClr val="111827"/>
                          </a:solidFill>
                          <a:latin typeface="Calibri" pitchFamily="34" charset="0"/>
                          <a:ea typeface="Calibri" pitchFamily="34" charset="-122"/>
                          <a:cs typeface="Calibri" pitchFamily="34" charset="-120"/>
                        </a:rPr>
                        <a:t>Measurement method</a:t>
                      </a:r>
                      <a:endParaRPr lang="en-US" sz="105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r>
              <a:tr h="0">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Touchless (no-touch) invoice rate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Measure in week 1</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&gt;= 50% of pilot PO invoices</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Ardent Partners, State of ePayables 2025 (22 Jan 2026): best-in-class process 1.8x as many invoices straight-through as peers; no absolute rate fetched</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Vendor platform report; AP lead verifies on 100-invoice sample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Receipt-to-approval cycle time (median)</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Measure in week 1</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&gt;= 50% lower than baseline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Ardent Partners 2025: 8.2-day average invoice processing time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Platform timestamps vs SAP posting date; AP lead + vendor</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Cost per invoice (fully loaded)</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Measure in week 1</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&gt;= 40% lower (est.)</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Ardent Partners 2025: $9.84 average; APQC key benchmarks (27 Jan 2026) are member-gated</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AP hours x loaded rate + tooling / invoices; Finance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Invoice exception rate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Measure in week 1</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&lt;= 10% of invoices</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Ardent Partners 2025: 18.4% average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Exception queue count / invoices; AP lead</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Late-paid invoices and late fees</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Measure in week 1 (SAP payment date vs due date)</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&gt;= 50% fewer</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None found for manufacturing AP</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SAP clearing vs due-date report, GL fee account; Controller</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OCR header-field accuracy</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n/a (manual entry)</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&gt;= 95% (est.)</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None found</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050" dirty="0">
                          <a:solidFill>
                            <a:srgbClr val="111827"/>
                          </a:solidFill>
                          <a:latin typeface="Calibri" pitchFamily="34" charset="0"/>
                          <a:ea typeface="Calibri" pitchFamily="34" charset="-122"/>
                          <a:cs typeface="Calibri" pitchFamily="34" charset="-120"/>
                        </a:rPr>
                        <a:t>Blind compare of 100 invoices vs keyed values; Vendor + AP</a:t>
                      </a:r>
                      <a:endParaRPr lang="en-US" sz="105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bl>
          </a:graphicData>
        </a:graphic>
      </p:graphicFrame>
      <p:sp>
        <p:nvSpPr>
          <p:cNvPr id="6" name="Text 3"/>
          <p:cNvSpPr/>
          <p:nvPr/>
        </p:nvSpPr>
        <p:spPr>
          <a:xfrm>
            <a:off x="548640" y="6217920"/>
            <a:ext cx="10607040" cy="457200"/>
          </a:xfrm>
          <a:prstGeom prst="rect">
            <a:avLst/>
          </a:prstGeom>
          <a:noFill/>
          <a:ln/>
        </p:spPr>
        <p:txBody>
          <a:bodyPr wrap="square" lIns="0" tIns="0" rIns="0" bIns="0" rtlCol="0" anchor="t"/>
          <a:lstStyle/>
          <a:p>
            <a:pPr indent="0" marL="0">
              <a:buNone/>
            </a:pPr>
            <a:r>
              <a:rPr lang="en-US" sz="1100" i="1" dirty="0">
                <a:solidFill>
                  <a:srgbClr val="4B5563"/>
                </a:solidFill>
                <a:latin typeface="Calibri" pitchFamily="34" charset="0"/>
                <a:ea typeface="Calibri" pitchFamily="34" charset="-122"/>
                <a:cs typeface="Calibri" pitchFamily="34" charset="-120"/>
              </a:rPr>
              <a:t>Targets marked (est.) are seller recommendations, not benchmarks. Both parties sign off on this table before kickoff.</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Limits and risks: integration depth, data quality and adoption decide the outcome</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5</a:t>
            </a:r>
            <a:endParaRPr lang="en-US" sz="1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4937760"/>
                <a:gridCol w="1280160"/>
                <a:gridCol w="4846320"/>
              </a:tblGrid>
              <a:tr h="0">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Risk</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Type</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Mitigation</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S/4HANA connector or API access not ready by week 3 (edition, authorizations, network)</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Technical</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Test APIs in a sandbox client in week 1-2; fall back to file-based posting for the pilot unit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Poor PO / goods-receipt discipline causes false 3-way mismatches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Data</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Sample 200 historical invoices in week 1; set tolerances jointly; report mismatch root causes separately</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Pilot volume too small to show statistically clear change</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Data</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Choose the highest-volume PO-heavy unit; compare weekly medians, not one-off results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Clerks keep double-keying in SAP</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Adoption</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Named champion, weekly usage check, retire the old intake mailbox for the pilot unit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Security review slips past week 3</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Timeline</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Send security pack in week 1; run sandbox with sanitized data until cleared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bl>
          </a:graphicData>
        </a:graphic>
      </p:graphicFrame>
      <p:sp>
        <p:nvSpPr>
          <p:cNvPr id="6" name="Text 3"/>
          <p:cNvSpPr/>
          <p:nvPr/>
        </p:nvSpPr>
        <p:spPr>
          <a:xfrm>
            <a:off x="548640" y="6172200"/>
            <a:ext cx="10607040" cy="457200"/>
          </a:xfrm>
          <a:prstGeom prst="rect">
            <a:avLst/>
          </a:prstGeom>
          <a:noFill/>
          <a:ln/>
        </p:spPr>
        <p:txBody>
          <a:bodyPr wrap="square" lIns="0" tIns="0" rIns="0" bIns="0" rtlCol="0" anchor="t"/>
          <a:lstStyle/>
          <a:p>
            <a:pPr indent="0" marL="0">
              <a:buNone/>
            </a:pPr>
            <a:r>
              <a:rPr lang="en-US" sz="1100" i="1" dirty="0">
                <a:solidFill>
                  <a:srgbClr val="4B5563"/>
                </a:solidFill>
                <a:latin typeface="Calibri" pitchFamily="34" charset="0"/>
                <a:ea typeface="Calibri" pitchFamily="34" charset="-122"/>
                <a:cs typeface="Calibri" pitchFamily="34" charset="-120"/>
              </a:rPr>
              <a:t>Limits: 8 weeks, one unit, under $15k, security review required. Legal and security review points belong to the prospect's own teams.</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Prerequisites and owners: SAP access and security review gate the schedule</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6</a:t>
            </a:r>
            <a:endParaRPr lang="en-US" sz="1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5760720"/>
                <a:gridCol w="1097280"/>
                <a:gridCol w="3108960"/>
                <a:gridCol w="1097280"/>
              </a:tblGrid>
              <a:tr h="0">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Item</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Side</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Role</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Due</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Pilot unit, scope and success table signed off</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Buyer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Finance sponsor / Controller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 0</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Security questionnaire, SOC report and data-flow pack delivered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Vendor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Solutions engineer / security lead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 1</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Security and privacy review completed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Buyer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InfoSec / legal reviewer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 3</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SAP sandbox client, API user and authorizations (supplier invoice, PO, GR read)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Buyer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SAP basis / finance IT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 1</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Export of 3 months of pilot-unit invoices, POs, GRs and payment dates for baseline</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Buyer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AP lead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 1</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Connector configured, OCR templates tuned, tolerance rules set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Vendor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Implementation engineer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 3</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Weekly KPI report and exit readout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Vendor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Customer success manager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Weeks 2-8</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Timeline: 8 weeks from baseline to an exit-or-convert decision</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7</a:t>
            </a:r>
            <a:endParaRPr lang="en-US" sz="1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822960"/>
                <a:gridCol w="5029200"/>
                <a:gridCol w="1188720"/>
                <a:gridCol w="4023360"/>
              </a:tblGrid>
              <a:tr h="0">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Week</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Milestone</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Owner</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Exit check</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Scope, success table and pilot unit agreed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Joint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Signed criteria; pass/fail</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1</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Baseline pulled; security pack sent; SAP sandbox access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Joint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Baseline numbers recorded; sandbox login works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2-3</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SAP integration, OCR tuning, tolerance setup; security review</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Joint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Test invoice posts to sandbox; review approved or conditions listed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4</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Go-live for pilot unit on live invoices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Buyer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First 50 invoices processed end to end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5-6</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Steady-state run; weekly KPI report; exception root-cause fixes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Vendor</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OCR accuracy &gt;= 95% on weekly sample</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7</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Mid-target check: touchless, cycle time, exceptions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Joint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&gt;= 70% of each target reached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8</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Exit-or-convert decision meeting</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Joint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Convert if &gt;= 4 of 6 targets met incl. cycle time; otherwise exit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bl>
          </a:graphicData>
        </a:graphic>
      </p:graphicFrame>
      <p:sp>
        <p:nvSpPr>
          <p:cNvPr id="6" name="Text 3"/>
          <p:cNvSpPr/>
          <p:nvPr/>
        </p:nvSpPr>
        <p:spPr>
          <a:xfrm>
            <a:off x="548640" y="6172200"/>
            <a:ext cx="10607040" cy="457200"/>
          </a:xfrm>
          <a:prstGeom prst="rect">
            <a:avLst/>
          </a:prstGeom>
          <a:noFill/>
          <a:ln/>
        </p:spPr>
        <p:txBody>
          <a:bodyPr wrap="square" lIns="0" tIns="0" rIns="0" bIns="0" rtlCol="0" anchor="t"/>
          <a:lstStyle/>
          <a:p>
            <a:pPr indent="0" marL="0">
              <a:buNone/>
            </a:pPr>
            <a:r>
              <a:rPr lang="en-US" sz="1100" i="1" dirty="0">
                <a:solidFill>
                  <a:srgbClr val="4B5563"/>
                </a:solidFill>
                <a:latin typeface="Calibri" pitchFamily="34" charset="0"/>
                <a:ea typeface="Calibri" pitchFamily="34" charset="-122"/>
                <a:cs typeface="Calibri" pitchFamily="34" charset="-120"/>
              </a:rPr>
              <a:t>Security review step sits in weeks 1-3 as required. Timeline is a recommendation; adjust to the prospect's SAP change calendar.</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Pricing options: a credit-to-contract pilot fee stays inside the $15k cap</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8</a:t>
            </a:r>
            <a:endParaRPr lang="en-US" sz="10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64240" cy="914400"/>
        </p:xfrm>
        <a:graphic>
          <a:graphicData uri="http://schemas.openxmlformats.org/drawingml/2006/table">
            <a:tbl>
              <a:tblPr/>
              <a:tblGrid>
                <a:gridCol w="2194560"/>
                <a:gridCol w="2743200"/>
                <a:gridCol w="3291840"/>
                <a:gridCol w="2834640"/>
              </a:tblGrid>
              <a:tr h="0">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Option</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Price</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What's included</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c>
                  <a:txBody>
                    <a:bodyPr/>
                    <a:lstStyle/>
                    <a:p>
                      <a:pPr indent="0" marL="0">
                        <a:buNone/>
                      </a:pPr>
                      <a:r>
                        <a:rPr lang="en-US" sz="1200" b="1" dirty="0">
                          <a:solidFill>
                            <a:srgbClr val="111827"/>
                          </a:solidFill>
                          <a:latin typeface="Calibri" pitchFamily="34" charset="0"/>
                          <a:ea typeface="Calibri" pitchFamily="34" charset="-122"/>
                          <a:cs typeface="Calibri" pitchFamily="34" charset="-120"/>
                        </a:rPr>
                        <a:t>Trade-offs</a:t>
                      </a:r>
                      <a:endParaRPr lang="en-US" sz="1200" dirty="0">
                        <a:latin typeface="Calibri" charset="0"/>
                        <a:ea typeface="Calibri" charset="0"/>
                        <a:cs typeface="Calibri" charset="0"/>
                      </a:endParaRPr>
                    </a:p>
                  </a:txBody>
                  <a:tcPr marL="73152" marR="73152" marT="45720" marB="45720">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solidFill>
                      <a:srgbClr val="F3F4F6"/>
                    </a:solidFill>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Free (sandbox only)</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$0 (seller decision)</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2-week sandbox on sanitized sample invoices; OCR and match demo; no live SAP posting</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Cheapest for buyer; does not prove cycle-time or late-fee impact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Paid pilot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~$12,000 (estimate)</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8 weeks, one unit, live SAP integration, weekly KPI report, support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Full proof; buyer pays with no commitment; basis: sits under $15k with ~$3k headroom</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r h="0">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Credit-to-contract (RECOMMENDED)</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~$9,000 (estimate), 100% credited to a year-1 contract if signed within 30 days of exit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Same as paid pilot</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c>
                  <a:txBody>
                    <a:bodyPr/>
                    <a:lstStyle/>
                    <a:p>
                      <a:pPr indent="0" marL="0">
                        <a:buNone/>
                      </a:pPr>
                      <a:r>
                        <a:rPr lang="en-US" sz="1200" dirty="0">
                          <a:solidFill>
                            <a:srgbClr val="111827"/>
                          </a:solidFill>
                          <a:latin typeface="Calibri" pitchFamily="34" charset="0"/>
                          <a:ea typeface="Calibri" pitchFamily="34" charset="-122"/>
                          <a:cs typeface="Calibri" pitchFamily="34" charset="-120"/>
                        </a:rPr>
                        <a:t>Aligns both sides to convert; seller discounts if buyer converts</a:t>
                      </a:r>
                      <a:endParaRPr lang="en-US" sz="1200" dirty="0">
                        <a:latin typeface="Calibri" charset="0"/>
                        <a:ea typeface="Calibri" charset="0"/>
                        <a:cs typeface="Calibri" charset="0"/>
                      </a:endParaRPr>
                    </a:p>
                  </a:txBody>
                  <a:tcPr marL="73152" marR="73152" marT="45720" marB="45720" anchor="t">
                    <a:lnL w="9525" cap="flat" cmpd="sng" algn="ctr">
                      <a:solidFill>
                        <a:srgbClr val="D1D5DB"/>
                      </a:solidFill>
                      <a:prstDash val="solid"/>
                      <a:round/>
                      <a:headEnd type="none" w="med" len="med"/>
                      <a:tailEnd type="none" w="med" len="med"/>
                    </a:lnL>
                    <a:lnR w="9525" cap="flat" cmpd="sng" algn="ctr">
                      <a:solidFill>
                        <a:srgbClr val="D1D5DB"/>
                      </a:solidFill>
                      <a:prstDash val="solid"/>
                      <a:round/>
                      <a:headEnd type="none" w="med" len="med"/>
                      <a:tailEnd type="none" w="med" len="med"/>
                    </a:lnR>
                    <a:lnT w="9525" cap="flat" cmpd="sng" algn="ctr">
                      <a:solidFill>
                        <a:srgbClr val="D1D5DB"/>
                      </a:solidFill>
                      <a:prstDash val="solid"/>
                      <a:round/>
                      <a:headEnd type="none" w="med" len="med"/>
                      <a:tailEnd type="none" w="med" len="med"/>
                    </a:lnT>
                    <a:lnB w="9525" cap="flat" cmpd="sng" algn="ctr">
                      <a:solidFill>
                        <a:srgbClr val="D1D5DB"/>
                      </a:solidFill>
                      <a:prstDash val="solid"/>
                      <a:round/>
                      <a:headEnd type="none" w="med" len="med"/>
                      <a:tailEnd type="none" w="med" len="med"/>
                    </a:lnB>
                  </a:tcPr>
                </a:tc>
              </a:tr>
            </a:tbl>
          </a:graphicData>
        </a:graphic>
      </p:graphicFrame>
      <p:sp>
        <p:nvSpPr>
          <p:cNvPr id="6" name="Text 3"/>
          <p:cNvSpPr/>
          <p:nvPr/>
        </p:nvSpPr>
        <p:spPr>
          <a:xfrm>
            <a:off x="548640" y="4297680"/>
            <a:ext cx="11064240" cy="1737360"/>
          </a:xfrm>
          <a:prstGeom prst="rect">
            <a:avLst/>
          </a:prstGeom>
          <a:noFill/>
          <a:ln/>
        </p:spPr>
        <p:txBody>
          <a:bodyPr wrap="square" lIns="0" tIns="0" rIns="0" bIns="0" rtlCol="0" anchor="t"/>
          <a:lstStyle/>
          <a:p>
            <a:pPr indent="0" marL="0">
              <a:buNone/>
            </a:pPr>
            <a:r>
              <a:rPr lang="en-US" sz="1250" dirty="0">
                <a:solidFill>
                  <a:srgbClr val="4B5563"/>
                </a:solidFill>
                <a:latin typeface="Calibri" pitchFamily="34" charset="0"/>
                <a:ea typeface="Calibri" pitchFamily="34" charset="-122"/>
                <a:cs typeface="Calibri" pitchFamily="34" charset="-120"/>
              </a:rPr>
              <a:t>Competitor price signals (public pages, accessed 6 Oct 2026): Tipalti AP starts at $99/month with per-invoice and payment fees layered on, no free tier; standard implementation included, complex ones may add services. BILL Corporate is $89/user/month; its Enterprise plan is custom-priced and lists 2- and 3-way matching and sync with NetSuite, Sage Intacct, Microsoft Dynamics (SAP not named). Our prices are estimates, not quotes.</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Conversion path: convert on cycle-time proof, expand to the other business units</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9</a:t>
            </a:r>
            <a:endParaRPr lang="en-US" sz="1000" dirty="0"/>
          </a:p>
        </p:txBody>
      </p:sp>
      <p:sp>
        <p:nvSpPr>
          <p:cNvPr id="5" name="Text 3"/>
          <p:cNvSpPr/>
          <p:nvPr/>
        </p:nvSpPr>
        <p:spPr>
          <a:xfrm>
            <a:off x="548640" y="1280160"/>
            <a:ext cx="2743200" cy="320040"/>
          </a:xfrm>
          <a:prstGeom prst="rect">
            <a:avLst/>
          </a:prstGeom>
          <a:noFill/>
          <a:ln/>
        </p:spPr>
        <p:txBody>
          <a:bodyPr wrap="square" lIns="0" tIns="0" rIns="0" bIns="0" rtlCol="0" anchor="ctr"/>
          <a:lstStyle/>
          <a:p>
            <a:pPr indent="0" marL="0">
              <a:buNone/>
            </a:pPr>
            <a:r>
              <a:rPr lang="en-US" sz="1500" b="1" dirty="0">
                <a:solidFill>
                  <a:srgbClr val="0F766E"/>
                </a:solidFill>
                <a:latin typeface="Calibri" pitchFamily="34" charset="0"/>
                <a:ea typeface="Calibri" pitchFamily="34" charset="-122"/>
                <a:cs typeface="Calibri" pitchFamily="34" charset="-120"/>
              </a:rPr>
              <a:t>Convert if</a:t>
            </a:r>
            <a:endParaRPr lang="en-US" sz="1500" dirty="0"/>
          </a:p>
        </p:txBody>
      </p:sp>
      <p:sp>
        <p:nvSpPr>
          <p:cNvPr id="6" name="Text 4"/>
          <p:cNvSpPr/>
          <p:nvPr/>
        </p:nvSpPr>
        <p:spPr>
          <a:xfrm>
            <a:off x="548640" y="1600200"/>
            <a:ext cx="5303520" cy="914400"/>
          </a:xfrm>
          <a:prstGeom prst="rect">
            <a:avLst/>
          </a:prstGeom>
          <a:noFill/>
          <a:ln/>
        </p:spPr>
        <p:txBody>
          <a:bodyPr wrap="square" lIns="0" tIns="0" rIns="0" bIns="0" rtlCol="0" anchor="t"/>
          <a:lstStyle/>
          <a:p>
            <a:pPr indent="0" marL="0">
              <a:buNone/>
            </a:pPr>
            <a:r>
              <a:rPr lang="en-US" sz="1400" dirty="0">
                <a:solidFill>
                  <a:srgbClr val="111827"/>
                </a:solidFill>
                <a:latin typeface="Calibri" pitchFamily="34" charset="0"/>
                <a:ea typeface="Calibri" pitchFamily="34" charset="-122"/>
                <a:cs typeface="Calibri" pitchFamily="34" charset="-120"/>
              </a:rPr>
              <a:t>At least 4 of 6 targets met, including cycle time, and security review cleared for production.</a:t>
            </a:r>
            <a:endParaRPr lang="en-US" sz="1400" dirty="0"/>
          </a:p>
        </p:txBody>
      </p:sp>
      <p:sp>
        <p:nvSpPr>
          <p:cNvPr id="7" name="Text 5"/>
          <p:cNvSpPr/>
          <p:nvPr/>
        </p:nvSpPr>
        <p:spPr>
          <a:xfrm>
            <a:off x="6309360" y="1280160"/>
            <a:ext cx="2743200" cy="320040"/>
          </a:xfrm>
          <a:prstGeom prst="rect">
            <a:avLst/>
          </a:prstGeom>
          <a:noFill/>
          <a:ln/>
        </p:spPr>
        <p:txBody>
          <a:bodyPr wrap="square" lIns="0" tIns="0" rIns="0" bIns="0" rtlCol="0" anchor="ctr"/>
          <a:lstStyle/>
          <a:p>
            <a:pPr indent="0" marL="0">
              <a:buNone/>
            </a:pPr>
            <a:r>
              <a:rPr lang="en-US" sz="1500" b="1" dirty="0">
                <a:solidFill>
                  <a:srgbClr val="B91C1C"/>
                </a:solidFill>
                <a:latin typeface="Calibri" pitchFamily="34" charset="0"/>
                <a:ea typeface="Calibri" pitchFamily="34" charset="-122"/>
                <a:cs typeface="Calibri" pitchFamily="34" charset="-120"/>
              </a:rPr>
              <a:t>Exit if</a:t>
            </a:r>
            <a:endParaRPr lang="en-US" sz="1500" dirty="0"/>
          </a:p>
        </p:txBody>
      </p:sp>
      <p:sp>
        <p:nvSpPr>
          <p:cNvPr id="8" name="Text 6"/>
          <p:cNvSpPr/>
          <p:nvPr/>
        </p:nvSpPr>
        <p:spPr>
          <a:xfrm>
            <a:off x="6309360" y="1600200"/>
            <a:ext cx="5303520" cy="914400"/>
          </a:xfrm>
          <a:prstGeom prst="rect">
            <a:avLst/>
          </a:prstGeom>
          <a:noFill/>
          <a:ln/>
        </p:spPr>
        <p:txBody>
          <a:bodyPr wrap="square" lIns="0" tIns="0" rIns="0" bIns="0" rtlCol="0" anchor="t"/>
          <a:lstStyle/>
          <a:p>
            <a:pPr indent="0" marL="0">
              <a:buNone/>
            </a:pPr>
            <a:r>
              <a:rPr lang="en-US" sz="1400" dirty="0">
                <a:solidFill>
                  <a:srgbClr val="111827"/>
                </a:solidFill>
                <a:latin typeface="Calibri" pitchFamily="34" charset="0"/>
                <a:ea typeface="Calibri" pitchFamily="34" charset="-122"/>
                <a:cs typeface="Calibri" pitchFamily="34" charset="-120"/>
              </a:rPr>
              <a:t>Fewer than 3 targets met, or SAP posting cannot be made reliable by week 6.</a:t>
            </a:r>
            <a:endParaRPr lang="en-US" sz="1400" dirty="0"/>
          </a:p>
        </p:txBody>
      </p:sp>
      <p:sp>
        <p:nvSpPr>
          <p:cNvPr id="9" name="Text 7"/>
          <p:cNvSpPr/>
          <p:nvPr/>
        </p:nvSpPr>
        <p:spPr>
          <a:xfrm>
            <a:off x="548640" y="2606040"/>
            <a:ext cx="3657600" cy="320040"/>
          </a:xfrm>
          <a:prstGeom prst="rect">
            <a:avLst/>
          </a:prstGeom>
          <a:noFill/>
          <a:ln/>
        </p:spPr>
        <p:txBody>
          <a:bodyPr wrap="square" lIns="0" tIns="0" rIns="0" bIns="0" rtlCol="0" anchor="ctr"/>
          <a:lstStyle/>
          <a:p>
            <a:pPr indent="0" marL="0">
              <a:buNone/>
            </a:pPr>
            <a:r>
              <a:rPr lang="en-US" sz="1500" b="1" dirty="0">
                <a:solidFill>
                  <a:srgbClr val="0F766E"/>
                </a:solidFill>
                <a:latin typeface="Calibri" pitchFamily="34" charset="0"/>
                <a:ea typeface="Calibri" pitchFamily="34" charset="-122"/>
                <a:cs typeface="Calibri" pitchFamily="34" charset="-120"/>
              </a:rPr>
              <a:t>Expansion route</a:t>
            </a:r>
            <a:endParaRPr lang="en-US" sz="1500" dirty="0"/>
          </a:p>
        </p:txBody>
      </p:sp>
      <p:sp>
        <p:nvSpPr>
          <p:cNvPr id="10" name="Text 8"/>
          <p:cNvSpPr/>
          <p:nvPr/>
        </p:nvSpPr>
        <p:spPr>
          <a:xfrm>
            <a:off x="548640" y="2926080"/>
            <a:ext cx="11064240" cy="640080"/>
          </a:xfrm>
          <a:prstGeom prst="rect">
            <a:avLst/>
          </a:prstGeom>
          <a:noFill/>
          <a:ln/>
        </p:spPr>
        <p:txBody>
          <a:bodyPr wrap="square" lIns="0" tIns="0" rIns="0" bIns="0" rtlCol="0" anchor="t"/>
          <a:lstStyle/>
          <a:p>
            <a:pPr indent="0" marL="0">
              <a:buNone/>
            </a:pPr>
            <a:r>
              <a:rPr lang="en-US" sz="1400" dirty="0">
                <a:solidFill>
                  <a:srgbClr val="111827"/>
                </a:solidFill>
                <a:latin typeface="Calibri" pitchFamily="34" charset="0"/>
                <a:ea typeface="Calibri" pitchFamily="34" charset="-122"/>
                <a:cs typeface="Calibri" pitchFamily="34" charset="-120"/>
              </a:rPr>
              <a:t>Pilot unit to remaining business units in 2-3 waves toward the full 6,000 invoices/month; add supplier portal and payments later.</a:t>
            </a:r>
            <a:endParaRPr lang="en-US" sz="1400" dirty="0"/>
          </a:p>
        </p:txBody>
      </p:sp>
      <p:sp>
        <p:nvSpPr>
          <p:cNvPr id="11" name="Text 9"/>
          <p:cNvSpPr/>
          <p:nvPr/>
        </p:nvSpPr>
        <p:spPr>
          <a:xfrm>
            <a:off x="548640" y="3657600"/>
            <a:ext cx="3657600" cy="320040"/>
          </a:xfrm>
          <a:prstGeom prst="rect">
            <a:avLst/>
          </a:prstGeom>
          <a:noFill/>
          <a:ln/>
        </p:spPr>
        <p:txBody>
          <a:bodyPr wrap="square" lIns="0" tIns="0" rIns="0" bIns="0" rtlCol="0" anchor="ctr"/>
          <a:lstStyle/>
          <a:p>
            <a:pPr indent="0" marL="0">
              <a:buNone/>
            </a:pPr>
            <a:r>
              <a:rPr lang="en-US" sz="1500" b="1" dirty="0">
                <a:solidFill>
                  <a:srgbClr val="0F766E"/>
                </a:solidFill>
                <a:latin typeface="Calibri" pitchFamily="34" charset="0"/>
                <a:ea typeface="Calibri" pitchFamily="34" charset="-122"/>
                <a:cs typeface="Calibri" pitchFamily="34" charset="-120"/>
              </a:rPr>
              <a:t>Do next (seller)</a:t>
            </a:r>
            <a:endParaRPr lang="en-US" sz="1500" dirty="0"/>
          </a:p>
        </p:txBody>
      </p:sp>
      <p:sp>
        <p:nvSpPr>
          <p:cNvPr id="12" name="Text 10"/>
          <p:cNvSpPr/>
          <p:nvPr/>
        </p:nvSpPr>
        <p:spPr>
          <a:xfrm>
            <a:off x="548640" y="3977640"/>
            <a:ext cx="11064240" cy="2194560"/>
          </a:xfrm>
          <a:prstGeom prst="rect">
            <a:avLst/>
          </a:prstGeom>
          <a:noFill/>
          <a:ln/>
        </p:spPr>
        <p:txBody>
          <a:bodyPr wrap="square" lIns="0" tIns="0" rIns="0" bIns="0" rtlCol="0" anchor="t"/>
          <a:lstStyle/>
          <a:p>
            <a:pPr marL="203200" indent="-203200">
              <a:spcAft>
                <a:spcPts val="400"/>
              </a:spcAft>
              <a:buSzPct val="100000"/>
              <a:buChar char="•"/>
            </a:pPr>
            <a:r>
              <a:rPr lang="en-US" sz="1400" dirty="0">
                <a:solidFill>
                  <a:srgbClr val="111827"/>
                </a:solidFill>
                <a:latin typeface="Calibri" pitchFamily="34" charset="0"/>
                <a:ea typeface="Calibri" pitchFamily="34" charset="-122"/>
                <a:cs typeface="Calibri" pitchFamily="34" charset="-120"/>
              </a:rPr>
              <a:t>Confirm our S/4HANA connector, edition support and API requirements in writing</a:t>
            </a:r>
            <a:endParaRPr lang="en-US" sz="1400" dirty="0"/>
          </a:p>
          <a:p>
            <a:pPr marL="203200" indent="-203200">
              <a:spcAft>
                <a:spcPts val="400"/>
              </a:spcAft>
              <a:buSzPct val="100000"/>
              <a:buChar char="•"/>
            </a:pPr>
            <a:r>
              <a:rPr lang="en-US" sz="1400" dirty="0">
                <a:solidFill>
                  <a:srgbClr val="111827"/>
                </a:solidFill>
                <a:latin typeface="Calibri" pitchFamily="34" charset="0"/>
                <a:ea typeface="Calibri" pitchFamily="34" charset="-122"/>
                <a:cs typeface="Calibri" pitchFamily="34" charset="-120"/>
              </a:rPr>
              <a:t>Ask the prospect for 3 months of invoice, PO, GR and payment-date data to set baselines</a:t>
            </a:r>
            <a:endParaRPr lang="en-US" sz="1400" dirty="0"/>
          </a:p>
          <a:p>
            <a:pPr marL="203200" indent="-203200">
              <a:spcAft>
                <a:spcPts val="400"/>
              </a:spcAft>
              <a:buSzPct val="100000"/>
              <a:buChar char="•"/>
            </a:pPr>
            <a:r>
              <a:rPr lang="en-US" sz="1400" dirty="0">
                <a:solidFill>
                  <a:srgbClr val="111827"/>
                </a:solidFill>
                <a:latin typeface="Calibri" pitchFamily="34" charset="0"/>
                <a:ea typeface="Calibri" pitchFamily="34" charset="-122"/>
                <a:cs typeface="Calibri" pitchFamily="34" charset="-120"/>
              </a:rPr>
              <a:t>Send the security pack and book the reviewer before kickoff</a:t>
            </a:r>
            <a:endParaRPr lang="en-US" sz="1400" dirty="0"/>
          </a:p>
          <a:p>
            <a:pPr marL="203200" indent="-203200">
              <a:spcAft>
                <a:spcPts val="400"/>
              </a:spcAft>
              <a:buSzPct val="100000"/>
              <a:buChar char="•"/>
            </a:pPr>
            <a:r>
              <a:rPr lang="en-US" sz="1400" dirty="0">
                <a:solidFill>
                  <a:srgbClr val="111827"/>
                </a:solidFill>
                <a:latin typeface="Calibri" pitchFamily="34" charset="0"/>
                <a:ea typeface="Calibri" pitchFamily="34" charset="-122"/>
                <a:cs typeface="Calibri" pitchFamily="34" charset="-120"/>
              </a:rPr>
              <a:t>Agree the success table and credit-to-contract terms with the finance sponsor</a:t>
            </a:r>
            <a:endParaRPr lang="en-US" sz="1400" dirty="0"/>
          </a:p>
          <a:p>
            <a:pPr marL="203200" indent="-203200">
              <a:spcAft>
                <a:spcPts val="400"/>
              </a:spcAft>
              <a:buSzPct val="100000"/>
              <a:buChar char="•"/>
            </a:pPr>
            <a:r>
              <a:rPr lang="en-US" sz="1400" dirty="0">
                <a:solidFill>
                  <a:srgbClr val="111827"/>
                </a:solidFill>
                <a:latin typeface="Calibri" pitchFamily="34" charset="0"/>
                <a:ea typeface="Calibri" pitchFamily="34" charset="-122"/>
                <a:cs typeface="Calibri" pitchFamily="34" charset="-120"/>
              </a:rPr>
              <a:t>Prepare a head-to-head answer on BILL, Tipalti and the manual process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Open items: S/4HANA connector, late-fee baseline and benchmarks are unconfirmed</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10</a:t>
            </a:r>
            <a:endParaRPr lang="en-US" sz="1000" dirty="0"/>
          </a:p>
        </p:txBody>
      </p:sp>
      <p:sp>
        <p:nvSpPr>
          <p:cNvPr id="5" name="Text 3"/>
          <p:cNvSpPr/>
          <p:nvPr/>
        </p:nvSpPr>
        <p:spPr>
          <a:xfrm>
            <a:off x="548640" y="1371600"/>
            <a:ext cx="11064240" cy="4754880"/>
          </a:xfrm>
          <a:prstGeom prst="rect">
            <a:avLst/>
          </a:prstGeom>
          <a:noFill/>
          <a:ln/>
        </p:spPr>
        <p:txBody>
          <a:bodyPr wrap="square" lIns="0" tIns="0" rIns="0" bIns="0" rtlCol="0" anchor="t"/>
          <a:lstStyle/>
          <a:p>
            <a:pPr marL="228600" indent="-228600">
              <a:spcAft>
                <a:spcPts val="900"/>
              </a:spcAft>
              <a:buSzPct val="100000"/>
              <a:buChar char="•"/>
            </a:pPr>
            <a:r>
              <a:rPr lang="en-US" sz="1600" dirty="0">
                <a:solidFill>
                  <a:srgbClr val="111827"/>
                </a:solidFill>
                <a:latin typeface="Calibri" pitchFamily="34" charset="0"/>
                <a:ea typeface="Calibri" pitchFamily="34" charset="-122"/>
                <a:cs typeface="Calibri" pitchFamily="34" charset="-120"/>
              </a:rPr>
              <a:t>Seller's own S/4HANA connector, supported edition (cloud vs on-premise) and PO / GR read method: not confirmed</a:t>
            </a:r>
            <a:endParaRPr lang="en-US" sz="1600" dirty="0"/>
          </a:p>
          <a:p>
            <a:pPr marL="228600" indent="-228600">
              <a:spcAft>
                <a:spcPts val="900"/>
              </a:spcAft>
              <a:buSzPct val="100000"/>
              <a:buChar char="•"/>
            </a:pPr>
            <a:r>
              <a:rPr lang="en-US" sz="1600" dirty="0">
                <a:solidFill>
                  <a:srgbClr val="111827"/>
                </a:solidFill>
                <a:latin typeface="Calibri" pitchFamily="34" charset="0"/>
                <a:ea typeface="Calibri" pitchFamily="34" charset="-122"/>
                <a:cs typeface="Calibri" pitchFamily="34" charset="-120"/>
              </a:rPr>
              <a:t>Tipalti's SAP page claims S/4HANA sync of POs and goods receipts, but its pricing FAQ names SAP Business One as the native ERP integration; S/4HANA depth is a near miss to verify. BILL's page does not name SAP in its sync list</a:t>
            </a:r>
            <a:endParaRPr lang="en-US" sz="1600" dirty="0"/>
          </a:p>
          <a:p>
            <a:pPr marL="228600" indent="-228600">
              <a:spcAft>
                <a:spcPts val="900"/>
              </a:spcAft>
              <a:buSzPct val="100000"/>
              <a:buChar char="•"/>
            </a:pPr>
            <a:r>
              <a:rPr lang="en-US" sz="1600" dirty="0">
                <a:solidFill>
                  <a:srgbClr val="111827"/>
                </a:solidFill>
                <a:latin typeface="Calibri" pitchFamily="34" charset="0"/>
                <a:ea typeface="Calibri" pitchFamily="34" charset="-122"/>
                <a:cs typeface="Calibri" pitchFamily="34" charset="-120"/>
              </a:rPr>
              <a:t>No public benchmark found for late-payment fees in manufacturing AP, or for OCR accuracy; baselines come from week 1</a:t>
            </a:r>
            <a:endParaRPr lang="en-US" sz="1600" dirty="0"/>
          </a:p>
          <a:p>
            <a:pPr marL="228600" indent="-228600">
              <a:spcAft>
                <a:spcPts val="900"/>
              </a:spcAft>
              <a:buSzPct val="100000"/>
              <a:buChar char="•"/>
            </a:pPr>
            <a:r>
              <a:rPr lang="en-US" sz="1600" dirty="0">
                <a:solidFill>
                  <a:srgbClr val="111827"/>
                </a:solidFill>
                <a:latin typeface="Calibri" pitchFamily="34" charset="0"/>
                <a:ea typeface="Calibri" pitchFamily="34" charset="-122"/>
                <a:cs typeface="Calibri" pitchFamily="34" charset="-120"/>
              </a:rPr>
              <a:t>Absolute touchless rate by industry not obtained; APQC key benchmarks (updated 27 Jan 2026) are behind membership</a:t>
            </a:r>
            <a:endParaRPr lang="en-US" sz="1600" dirty="0"/>
          </a:p>
          <a:p>
            <a:pPr marL="228600" indent="-228600">
              <a:spcAft>
                <a:spcPts val="900"/>
              </a:spcAft>
              <a:buSzPct val="100000"/>
              <a:buChar char="•"/>
            </a:pPr>
            <a:r>
              <a:rPr lang="en-US" sz="1600" dirty="0">
                <a:solidFill>
                  <a:srgbClr val="111827"/>
                </a:solidFill>
                <a:latin typeface="Calibri" pitchFamily="34" charset="0"/>
                <a:ea typeface="Calibri" pitchFamily="34" charset="-122"/>
                <a:cs typeface="Calibri" pitchFamily="34" charset="-120"/>
              </a:rPr>
              <a:t>Prospect's current SAP invoice workflow, late-fee amount and pilot unit are unknown (assumptions used)</a:t>
            </a:r>
            <a:endParaRPr lang="en-US" sz="1600" dirty="0"/>
          </a:p>
        </p:txBody>
      </p:sp>
      <p:sp>
        <p:nvSpPr>
          <p:cNvPr id="6" name="Text 4"/>
          <p:cNvSpPr/>
          <p:nvPr/>
        </p:nvSpPr>
        <p:spPr>
          <a:xfrm>
            <a:off x="548640" y="6172200"/>
            <a:ext cx="10607040" cy="457200"/>
          </a:xfrm>
          <a:prstGeom prst="rect">
            <a:avLst/>
          </a:prstGeom>
          <a:noFill/>
          <a:ln/>
        </p:spPr>
        <p:txBody>
          <a:bodyPr wrap="square" lIns="0" tIns="0" rIns="0" bIns="0" rtlCol="0" anchor="t"/>
          <a:lstStyle/>
          <a:p>
            <a:pPr indent="0" marL="0">
              <a:buNone/>
            </a:pPr>
            <a:r>
              <a:rPr lang="en-US" sz="1100" i="1" dirty="0">
                <a:solidFill>
                  <a:srgbClr val="4B5563"/>
                </a:solidFill>
                <a:latin typeface="Calibri" pitchFamily="34" charset="0"/>
                <a:ea typeface="Calibri" pitchFamily="34" charset="-122"/>
                <a:cs typeface="Calibri" pitchFamily="34" charset="-120"/>
              </a:rPr>
              <a:t>Coverage note: APQC benchmark tables and the full Ardent Partners report PDFs could not be read (gated or over size limit); Ardent figures come from its public Payables Place article. Competitor pilot terms: none published.</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F766E"/>
          </a:solidFill>
          <a:ln/>
        </p:spPr>
      </p:sp>
      <p:sp>
        <p:nvSpPr>
          <p:cNvPr id="3" name="Text 1"/>
          <p:cNvSpPr/>
          <p:nvPr/>
        </p:nvSpPr>
        <p:spPr>
          <a:xfrm>
            <a:off x="548640" y="320040"/>
            <a:ext cx="11064240" cy="822960"/>
          </a:xfrm>
          <a:prstGeom prst="rect">
            <a:avLst/>
          </a:prstGeom>
          <a:noFill/>
          <a:ln/>
        </p:spPr>
        <p:txBody>
          <a:bodyPr wrap="square" lIns="0" tIns="0" rIns="0" bIns="0" rtlCol="0" anchor="t"/>
          <a:lstStyle/>
          <a:p>
            <a:pPr indent="0" marL="0">
              <a:buNone/>
            </a:pPr>
            <a:r>
              <a:rPr lang="en-US" sz="2600" b="1" dirty="0">
                <a:solidFill>
                  <a:srgbClr val="111827"/>
                </a:solidFill>
                <a:latin typeface="Calibri" pitchFamily="34" charset="0"/>
                <a:ea typeface="Calibri" pitchFamily="34" charset="-122"/>
                <a:cs typeface="Calibri" pitchFamily="34" charset="-120"/>
              </a:rPr>
              <a:t>Sources</a:t>
            </a:r>
            <a:endParaRPr lang="en-US" sz="2600" dirty="0"/>
          </a:p>
        </p:txBody>
      </p:sp>
      <p:sp>
        <p:nvSpPr>
          <p:cNvPr id="4" name="Text 2"/>
          <p:cNvSpPr/>
          <p:nvPr/>
        </p:nvSpPr>
        <p:spPr>
          <a:xfrm>
            <a:off x="11247120" y="6400800"/>
            <a:ext cx="548640" cy="274320"/>
          </a:xfrm>
          <a:prstGeom prst="rect">
            <a:avLst/>
          </a:prstGeom>
          <a:noFill/>
          <a:ln/>
        </p:spPr>
        <p:txBody>
          <a:bodyPr wrap="square" rtlCol="0" anchor="ctr"/>
          <a:lstStyle/>
          <a:p>
            <a:pPr algn="r" indent="0" marL="0">
              <a:buNone/>
            </a:pPr>
            <a:r>
              <a:rPr lang="en-US" sz="1000" dirty="0">
                <a:solidFill>
                  <a:srgbClr val="4B5563"/>
                </a:solidFill>
                <a:latin typeface="Calibri" pitchFamily="34" charset="0"/>
                <a:ea typeface="Calibri" pitchFamily="34" charset="-122"/>
                <a:cs typeface="Calibri" pitchFamily="34" charset="-120"/>
              </a:rPr>
              <a:t>11</a:t>
            </a:r>
            <a:endParaRPr lang="en-US" sz="1000" dirty="0"/>
          </a:p>
        </p:txBody>
      </p:sp>
      <p:sp>
        <p:nvSpPr>
          <p:cNvPr id="5" name="Text 3"/>
          <p:cNvSpPr/>
          <p:nvPr/>
        </p:nvSpPr>
        <p:spPr>
          <a:xfrm>
            <a:off x="548640" y="1280160"/>
            <a:ext cx="11064240" cy="4937760"/>
          </a:xfrm>
          <a:prstGeom prst="rect">
            <a:avLst/>
          </a:prstGeom>
          <a:noFill/>
          <a:ln/>
        </p:spPr>
        <p:txBody>
          <a:bodyPr wrap="square" lIns="0" tIns="0" rIns="0" bIns="0" rtlCol="0" anchor="t"/>
          <a:lstStyle/>
          <a:p>
            <a:pPr marL="203200" indent="-203200">
              <a:spcAft>
                <a:spcPts val="800"/>
              </a:spcAft>
              <a:buSzPct val="100000"/>
              <a:buChar char="•"/>
            </a:pPr>
            <a:r>
              <a:rPr lang="en-US" sz="1300" dirty="0">
                <a:solidFill>
                  <a:srgbClr val="111827"/>
                </a:solidFill>
                <a:latin typeface="Calibri" pitchFamily="34" charset="0"/>
                <a:ea typeface="Calibri" pitchFamily="34" charset="-122"/>
                <a:cs typeface="Calibri" pitchFamily="34" charset="-120"/>
              </a:rPr>
              <a:t>Ardent Partners (Andrew Bartolini), State of ePayables (Part Nine): AP Benchmarks and Best-in-Class Performance, Payables Place, 22 Jan 2026 (accessed 6 Oct 2026). payablesplace.ardentpartners.com/2026/01/state-of-epayables-part-nine-ap-benchmarks-and-best-in-class-performance/</a:t>
            </a:r>
            <a:endParaRPr lang="en-US" sz="1300" dirty="0"/>
          </a:p>
          <a:p>
            <a:pPr marL="203200" indent="-203200">
              <a:spcAft>
                <a:spcPts val="800"/>
              </a:spcAft>
              <a:buSzPct val="100000"/>
              <a:buChar char="•"/>
            </a:pPr>
            <a:r>
              <a:rPr lang="en-US" sz="1300" dirty="0">
                <a:solidFill>
                  <a:srgbClr val="111827"/>
                </a:solidFill>
                <a:latin typeface="Calibri" pitchFamily="34" charset="0"/>
                <a:ea typeface="Calibri" pitchFamily="34" charset="-122"/>
                <a:cs typeface="Calibri" pitchFamily="34" charset="-120"/>
              </a:rPr>
              <a:t>APQC, Accounts Payable Key Benchmarks, updated 27 Jan 2026 (accessed 6 Oct 2026). apqc.org/resource-library/resource-collection/accounts-payable-key-benchmarks</a:t>
            </a:r>
            <a:endParaRPr lang="en-US" sz="1300" dirty="0"/>
          </a:p>
          <a:p>
            <a:pPr marL="203200" indent="-203200">
              <a:spcAft>
                <a:spcPts val="800"/>
              </a:spcAft>
              <a:buSzPct val="100000"/>
              <a:buChar char="•"/>
            </a:pPr>
            <a:r>
              <a:rPr lang="en-US" sz="1300" dirty="0">
                <a:solidFill>
                  <a:srgbClr val="111827"/>
                </a:solidFill>
                <a:latin typeface="Calibri" pitchFamily="34" charset="0"/>
                <a:ea typeface="Calibri" pitchFamily="34" charset="-122"/>
                <a:cs typeface="Calibri" pitchFamily="34" charset="-120"/>
              </a:rPr>
              <a:t>BILL, Pricing and plans (accessed 6 Oct 2026). bill.com/product/pricing/</a:t>
            </a:r>
            <a:endParaRPr lang="en-US" sz="1300" dirty="0"/>
          </a:p>
          <a:p>
            <a:pPr marL="203200" indent="-203200">
              <a:spcAft>
                <a:spcPts val="800"/>
              </a:spcAft>
              <a:buSzPct val="100000"/>
              <a:buChar char="•"/>
            </a:pPr>
            <a:r>
              <a:rPr lang="en-US" sz="1300" dirty="0">
                <a:solidFill>
                  <a:srgbClr val="111827"/>
                </a:solidFill>
                <a:latin typeface="Calibri" pitchFamily="34" charset="0"/>
                <a:ea typeface="Calibri" pitchFamily="34" charset="-122"/>
                <a:cs typeface="Calibri" pitchFamily="34" charset="-120"/>
              </a:rPr>
              <a:t>Tipalti, Pricing &amp; Costs (accessed 6 Oct 2026). tipalti.com/pricing/</a:t>
            </a:r>
            <a:endParaRPr lang="en-US" sz="1300" dirty="0"/>
          </a:p>
          <a:p>
            <a:pPr marL="203200" indent="-203200">
              <a:spcAft>
                <a:spcPts val="800"/>
              </a:spcAft>
              <a:buSzPct val="100000"/>
              <a:buChar char="•"/>
            </a:pPr>
            <a:r>
              <a:rPr lang="en-US" sz="1300" dirty="0">
                <a:solidFill>
                  <a:srgbClr val="111827"/>
                </a:solidFill>
                <a:latin typeface="Calibri" pitchFamily="34" charset="0"/>
                <a:ea typeface="Calibri" pitchFamily="34" charset="-122"/>
                <a:cs typeface="Calibri" pitchFamily="34" charset="-120"/>
              </a:rPr>
              <a:t>Tipalti, Global AP Automation and Payments Integration for SAP S/4HANA (accessed 6 Oct 2026). tipalti.com/integrations/sap/</a:t>
            </a:r>
            <a:endParaRPr lang="en-US" sz="1300" dirty="0"/>
          </a:p>
          <a:p>
            <a:pPr marL="203200" indent="-203200">
              <a:spcAft>
                <a:spcPts val="800"/>
              </a:spcAft>
              <a:buSzPct val="100000"/>
              <a:buChar char="•"/>
            </a:pPr>
            <a:r>
              <a:rPr lang="en-US" sz="1300" dirty="0">
                <a:solidFill>
                  <a:srgbClr val="111827"/>
                </a:solidFill>
                <a:latin typeface="Calibri" pitchFamily="34" charset="0"/>
                <a:ea typeface="Calibri" pitchFamily="34" charset="-122"/>
                <a:cs typeface="Calibri" pitchFamily="34" charset="-120"/>
              </a:rPr>
              <a:t>SAP, KBA 3464234: How API_SUPPLIERINVOICE_PROCESS_SRV parameters are mapped to invoice data (accessed 6 Oct 2026). userapps.support.sap.com/sap/support/knowledge/en/3464234</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2026-10-06T00:52:08Z</dcterms:created>
  <dcterms:modified xsi:type="dcterms:W3CDTF">2026-10-06T00:52:08Z</dcterms:modified>
</cp:coreProperties>
</file>